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32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283A8-04D5-4228-BE0D-3156D193A0B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2F342-B994-44A7-BA7A-388616102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6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D055E9-9DF7-485E-AA63-6B821C4C85EB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8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21-E711-4063-845D-79DC7476A017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FEA-57C3-4DBE-B4AF-09C4A33A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85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21-E711-4063-845D-79DC7476A017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FEA-57C3-4DBE-B4AF-09C4A33A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86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21-E711-4063-845D-79DC7476A017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FEA-57C3-4DBE-B4AF-09C4A33A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46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21-E711-4063-845D-79DC7476A017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FEA-57C3-4DBE-B4AF-09C4A33A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38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21-E711-4063-845D-79DC7476A017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FEA-57C3-4DBE-B4AF-09C4A33A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5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21-E711-4063-845D-79DC7476A017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FEA-57C3-4DBE-B4AF-09C4A33A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54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21-E711-4063-845D-79DC7476A017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FEA-57C3-4DBE-B4AF-09C4A33A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2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21-E711-4063-845D-79DC7476A017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FEA-57C3-4DBE-B4AF-09C4A33A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1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21-E711-4063-845D-79DC7476A017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FEA-57C3-4DBE-B4AF-09C4A33A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0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21-E711-4063-845D-79DC7476A017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FEA-57C3-4DBE-B4AF-09C4A33A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57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21-E711-4063-845D-79DC7476A017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FEA-57C3-4DBE-B4AF-09C4A33A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73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5921-E711-4063-845D-79DC7476A017}" type="datetimeFigureOut">
              <a:rPr lang="ru-RU" smtClean="0"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4FEA-57C3-4DBE-B4AF-09C4A33A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8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promgrand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zakonm.ru/materials/unigeks-1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X:\БРЕНД МЕНЕДЖЕР\Черников Алексей\Интернет\Рассылка\Subscribe\Деформационные швы\DSCF13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161" y="-2785565"/>
            <a:ext cx="12825047" cy="964356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ПРОМЫШЛЕННЫЙ ГЕРМЕТИК </a:t>
            </a:r>
            <a:br>
              <a:rPr lang="ru-RU" b="1" dirty="0"/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УНИГЕКС®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846" y="6392008"/>
            <a:ext cx="30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WWW.INTERPROMGRAND.RU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129" y="157198"/>
            <a:ext cx="1889764" cy="13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0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952750" y="716489"/>
            <a:ext cx="6715125" cy="2378075"/>
          </a:xfrm>
        </p:spPr>
        <p:txBody>
          <a:bodyPr/>
          <a:lstStyle/>
          <a:p>
            <a:r>
              <a:rPr lang="ru-RU" sz="2000" dirty="0">
                <a:solidFill>
                  <a:srgbClr val="080808"/>
                </a:solidFill>
                <a:cs typeface="Calibri" pitchFamily="34" charset="0"/>
              </a:rPr>
              <a:t>По всем вопросам связанными с приобретением материала, получением консультаций и технической документации</a:t>
            </a:r>
            <a:br>
              <a:rPr lang="ru-RU" sz="2000" dirty="0">
                <a:solidFill>
                  <a:srgbClr val="080808"/>
                </a:solidFill>
                <a:cs typeface="Calibri" pitchFamily="34" charset="0"/>
              </a:rPr>
            </a:br>
            <a:r>
              <a:rPr lang="ru-RU" sz="2000" dirty="0">
                <a:solidFill>
                  <a:srgbClr val="080808"/>
                </a:solidFill>
                <a:cs typeface="Calibri" pitchFamily="34" charset="0"/>
              </a:rPr>
              <a:t>обращайтесь в офис компании</a:t>
            </a:r>
            <a:br>
              <a:rPr lang="ru-RU" sz="2000" dirty="0">
                <a:solidFill>
                  <a:srgbClr val="080808"/>
                </a:solidFill>
                <a:cs typeface="Calibri" pitchFamily="34" charset="0"/>
              </a:rPr>
            </a:br>
            <a:endParaRPr lang="ru-RU" sz="2000" u="sng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"/>
            <a:ext cx="9144000" cy="214313"/>
          </a:xfrm>
          <a:prstGeom prst="rect">
            <a:avLst/>
          </a:prstGeom>
          <a:solidFill>
            <a:srgbClr val="30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6643688"/>
            <a:ext cx="9144000" cy="214312"/>
          </a:xfrm>
          <a:prstGeom prst="rect">
            <a:avLst/>
          </a:prstGeom>
          <a:solidFill>
            <a:srgbClr val="30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4238626" y="3071814"/>
            <a:ext cx="41433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121351, г. Москва, ул. Ивана Франко,</a:t>
            </a:r>
          </a:p>
          <a:p>
            <a:pPr algn="ctr"/>
            <a: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д. 46, офис 405</a:t>
            </a:r>
            <a:b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тел. (495) 739-66-35 </a:t>
            </a:r>
            <a:b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+7 800-505-05-14</a:t>
            </a:r>
            <a:br>
              <a:rPr lang="ru-RU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e</a:t>
            </a:r>
            <a:r>
              <a:rPr lang="ru-RU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mail</a:t>
            </a:r>
            <a:r>
              <a:rPr lang="ru-RU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>
                <a:latin typeface="Calibri" pitchFamily="34" charset="0"/>
                <a:cs typeface="Calibri" pitchFamily="34" charset="0"/>
              </a:rPr>
              <a:t>5176964@mail.ru   </a:t>
            </a:r>
            <a:br>
              <a:rPr lang="en-US" dirty="0">
                <a:solidFill>
                  <a:srgbClr val="3044B5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rgbClr val="3044B5"/>
                </a:solidFill>
                <a:latin typeface="Calibri" pitchFamily="34" charset="0"/>
                <a:cs typeface="Calibri" pitchFamily="34" charset="0"/>
                <a:hlinkClick r:id="rId3"/>
              </a:rPr>
              <a:t>www.interpromgrand.ru</a:t>
            </a:r>
            <a:endParaRPr lang="ru-RU" b="1" dirty="0">
              <a:solidFill>
                <a:srgbClr val="3044B5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b="1" dirty="0">
              <a:solidFill>
                <a:srgbClr val="3044B5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39535" t="43198" r="32799" b="21874"/>
          <a:stretch/>
        </p:blipFill>
        <p:spPr bwMode="auto">
          <a:xfrm>
            <a:off x="8472265" y="476673"/>
            <a:ext cx="1642745" cy="1166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64072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8" y="2095147"/>
            <a:ext cx="2517804" cy="3357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108" y="343348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УНИГЕКС®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2501" y="1948441"/>
            <a:ext cx="80501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ООО «ИНТЕРПРОМГРАНД» г. Москва производит промышленный двухкомпонентный полиуретановый герметик УНИГЕКС-1 и  мастику УНИГЕКС-2.</a:t>
            </a:r>
          </a:p>
          <a:p>
            <a:endParaRPr lang="ru-RU" dirty="0"/>
          </a:p>
          <a:p>
            <a:r>
              <a:rPr lang="ru-RU" dirty="0"/>
              <a:t>Для герметизации стыков конструкций, заделки швов;</a:t>
            </a:r>
          </a:p>
          <a:p>
            <a:r>
              <a:rPr lang="ru-RU" dirty="0"/>
              <a:t> наклеивания отделочных, теплоизоляционных и кровельных материалов; </a:t>
            </a:r>
          </a:p>
          <a:p>
            <a:r>
              <a:rPr lang="ru-RU" dirty="0"/>
              <a:t>клеевого монтажа изделий.</a:t>
            </a:r>
          </a:p>
          <a:p>
            <a:endParaRPr lang="ru-RU" b="1" i="1" dirty="0"/>
          </a:p>
          <a:p>
            <a:endParaRPr lang="ru-RU" b="1" i="1" dirty="0"/>
          </a:p>
          <a:p>
            <a:r>
              <a:rPr lang="ru-RU" b="1" i="1" dirty="0"/>
              <a:t>УНИГЕКС – полиуретан, стойкий к воздействию атмосферно-климатических факторов и агрессивных сред. </a:t>
            </a:r>
          </a:p>
          <a:p>
            <a:r>
              <a:rPr lang="ru-RU" b="1" i="1" dirty="0"/>
              <a:t>Прочный клей с высокой адгезией. </a:t>
            </a:r>
          </a:p>
          <a:p>
            <a:r>
              <a:rPr lang="ru-RU" b="1" i="1" dirty="0"/>
              <a:t>Может наноситься на влажную поверхность и при отрицательных температурах.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77" y="456028"/>
            <a:ext cx="1486115" cy="11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Сравнение высыхающей однокомпонентной и двухкомпонентной полимеризующейся</a:t>
            </a:r>
            <a:br>
              <a:rPr lang="ru-RU" sz="3600" b="1" dirty="0"/>
            </a:br>
            <a:r>
              <a:rPr lang="ru-RU" sz="3600" b="1" dirty="0"/>
              <a:t>мастики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131534"/>
              </p:ext>
            </p:extLst>
          </p:nvPr>
        </p:nvGraphicFramePr>
        <p:xfrm>
          <a:off x="1907931" y="1973629"/>
          <a:ext cx="8634045" cy="4642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7437">
                  <a:extLst>
                    <a:ext uri="{9D8B030D-6E8A-4147-A177-3AD203B41FA5}">
                      <a16:colId xmlns:a16="http://schemas.microsoft.com/office/drawing/2014/main" val="4222505172"/>
                    </a:ext>
                  </a:extLst>
                </a:gridCol>
                <a:gridCol w="4316608">
                  <a:extLst>
                    <a:ext uri="{9D8B030D-6E8A-4147-A177-3AD203B41FA5}">
                      <a16:colId xmlns:a16="http://schemas.microsoft.com/office/drawing/2014/main" val="932659442"/>
                    </a:ext>
                  </a:extLst>
                </a:gridCol>
              </a:tblGrid>
              <a:tr h="1762741">
                <a:tc>
                  <a:txBody>
                    <a:bodyPr/>
                    <a:lstStyle/>
                    <a:p>
                      <a:pPr marL="6985" marR="393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Высыхающие  - созданы на основе большого количества растворителей и при нанесении на основания утончаются до 50 %  от первоначальной толщины. Покрытие образуется за счет слипания молекул полимеров в процессе испарения растворителя.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marR="393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612713"/>
                  </a:ext>
                </a:extLst>
              </a:tr>
              <a:tr h="4406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степени отверждения, сегодня различают два основных класса мастик: высыхающие и полимеризующиеся. 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889029"/>
                  </a:ext>
                </a:extLst>
              </a:tr>
              <a:tr h="2056531">
                <a:tc>
                  <a:txBody>
                    <a:bodyPr/>
                    <a:lstStyle/>
                    <a:p>
                      <a:pPr marL="6985" marR="393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Полимеризующиеся созданы с малой долей растворителя или вообще без него. Здесь в процессе полимеризации молекулы скрепляются прочными связями,  образуя как бы крепкие, упругие каркасы, решетки. Разные строения мастик дают принципиально разное свойство.</a:t>
                      </a:r>
                    </a:p>
                    <a:p>
                      <a:pPr marL="6985" marR="3937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     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marR="39370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652585"/>
                  </a:ext>
                </a:extLst>
              </a:tr>
            </a:tbl>
          </a:graphicData>
        </a:graphic>
      </p:graphicFrame>
      <p:pic>
        <p:nvPicPr>
          <p:cNvPr id="3075" name="Picture 3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53" y="1973629"/>
            <a:ext cx="1679372" cy="165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04" y="1995174"/>
            <a:ext cx="1679372" cy="165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637697"/>
            <a:ext cx="1925515" cy="188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8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Сравнение высыхающей однокомпонентной и двухкомпонентной полимеризующейся</a:t>
            </a:r>
            <a:br>
              <a:rPr lang="ru-RU" sz="3600" b="1" dirty="0"/>
            </a:br>
            <a:r>
              <a:rPr lang="ru-RU" sz="3600" b="1" dirty="0"/>
              <a:t>мастики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497922"/>
              </p:ext>
            </p:extLst>
          </p:nvPr>
        </p:nvGraphicFramePr>
        <p:xfrm>
          <a:off x="1090247" y="1791494"/>
          <a:ext cx="10199076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562">
                  <a:extLst>
                    <a:ext uri="{9D8B030D-6E8A-4147-A177-3AD203B41FA5}">
                      <a16:colId xmlns:a16="http://schemas.microsoft.com/office/drawing/2014/main" val="1317991533"/>
                    </a:ext>
                  </a:extLst>
                </a:gridCol>
                <a:gridCol w="5798514">
                  <a:extLst>
                    <a:ext uri="{9D8B030D-6E8A-4147-A177-3AD203B41FA5}">
                      <a16:colId xmlns:a16="http://schemas.microsoft.com/office/drawing/2014/main" val="1977064532"/>
                    </a:ext>
                  </a:extLst>
                </a:gridCol>
              </a:tblGrid>
              <a:tr h="2250692">
                <a:tc>
                  <a:txBody>
                    <a:bodyPr/>
                    <a:lstStyle/>
                    <a:p>
                      <a:pPr marL="6985" marR="3937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 растяжении эластичной высыхающей мастики, межмолекулярное пространство растягивается, ограничения на растяжение нет. Если сила исчезает, мастика как пластилин сохраняет остаточную деформацию. Раз нет ограничения на растяжения, то нет и упругих сил для возврата. Поэтому, на кровле из высыхающей мастики в результате переменных нагрузок образуются остаточные деформации – складки, которые вскоре приводят к разрушению кровли. </a:t>
                      </a:r>
                    </a:p>
                    <a:p>
                      <a:pPr marL="6985" marR="3937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marL="6985" marR="3937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    </a:t>
                      </a:r>
                    </a:p>
                    <a:p>
                      <a:pPr marL="6985" marR="3937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3863925248"/>
                  </a:ext>
                </a:extLst>
              </a:tr>
              <a:tr h="2100646">
                <a:tc>
                  <a:txBody>
                    <a:bodyPr/>
                    <a:lstStyle/>
                    <a:p>
                      <a:pPr marL="6985" marR="3937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Растянем образец полимеризующейся мастики: здесь пространство уже не растянешь, связи молекул жестко сдерживают их взаимные  перемещения, а растягиваются как резина сами связи внутри молекул. При снятии напряжения молекулы возвращаются в исходное состояние и практически снимают остаточную деформацию. Эти особые молекулы полимера обеспечивают достаточную прочность материала, кровли из такой мастики идеально сохраняется при любых внешних воздействиях.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marL="6985" marR="3937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</a:t>
                      </a:r>
                    </a:p>
                    <a:p>
                      <a:pPr marL="6985" marR="3937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3002086609"/>
                  </a:ext>
                </a:extLst>
              </a:tr>
            </a:tbl>
          </a:graphicData>
        </a:graphic>
      </p:graphicFrame>
      <p:pic>
        <p:nvPicPr>
          <p:cNvPr id="2053" name="Picture 5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26" y="1801356"/>
            <a:ext cx="14859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29" y="1791494"/>
            <a:ext cx="14954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58" y="1801356"/>
            <a:ext cx="1490203" cy="11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64" y="4064000"/>
            <a:ext cx="15525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04" y="4064000"/>
            <a:ext cx="15621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6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802623"/>
              </p:ext>
            </p:extLst>
          </p:nvPr>
        </p:nvGraphicFramePr>
        <p:xfrm>
          <a:off x="1280305" y="1037496"/>
          <a:ext cx="9631390" cy="5596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2556">
                  <a:extLst>
                    <a:ext uri="{9D8B030D-6E8A-4147-A177-3AD203B41FA5}">
                      <a16:colId xmlns:a16="http://schemas.microsoft.com/office/drawing/2014/main" val="3677634925"/>
                    </a:ext>
                  </a:extLst>
                </a:gridCol>
                <a:gridCol w="1926278">
                  <a:extLst>
                    <a:ext uri="{9D8B030D-6E8A-4147-A177-3AD203B41FA5}">
                      <a16:colId xmlns:a16="http://schemas.microsoft.com/office/drawing/2014/main" val="2619329807"/>
                    </a:ext>
                  </a:extLst>
                </a:gridCol>
                <a:gridCol w="1926278">
                  <a:extLst>
                    <a:ext uri="{9D8B030D-6E8A-4147-A177-3AD203B41FA5}">
                      <a16:colId xmlns:a16="http://schemas.microsoft.com/office/drawing/2014/main" val="175130456"/>
                    </a:ext>
                  </a:extLst>
                </a:gridCol>
                <a:gridCol w="1926278">
                  <a:extLst>
                    <a:ext uri="{9D8B030D-6E8A-4147-A177-3AD203B41FA5}">
                      <a16:colId xmlns:a16="http://schemas.microsoft.com/office/drawing/2014/main" val="1194231048"/>
                    </a:ext>
                  </a:extLst>
                </a:gridCol>
              </a:tblGrid>
              <a:tr h="232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Полиуретановые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Тиоколовые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Силиконовые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extLst>
                  <a:ext uri="{0D108BD9-81ED-4DB2-BD59-A6C34878D82A}">
                    <a16:rowId xmlns:a16="http://schemas.microsoft.com/office/drawing/2014/main" val="1742545973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Прочность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***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**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extLst>
                  <a:ext uri="{0D108BD9-81ED-4DB2-BD59-A6C34878D82A}">
                    <a16:rowId xmlns:a16="http://schemas.microsoft.com/office/drawing/2014/main" val="698728746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Устойчивость к деформациям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***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extLst>
                  <a:ext uri="{0D108BD9-81ED-4DB2-BD59-A6C34878D82A}">
                    <a16:rowId xmlns:a16="http://schemas.microsoft.com/office/drawing/2014/main" val="438529028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Самоадгезия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***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***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extLst>
                  <a:ext uri="{0D108BD9-81ED-4DB2-BD59-A6C34878D82A}">
                    <a16:rowId xmlns:a16="http://schemas.microsoft.com/office/drawing/2014/main" val="1498597709"/>
                  </a:ext>
                </a:extLst>
              </a:tr>
              <a:tr h="1859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Адгезия к материалам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Металлы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Стекло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Бетон, керамика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Полиэфиры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Полиамиды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Полистирол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ПВХ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Окрашенные поверхности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Дерево, ДСП, ДВП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Резина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***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***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***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***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***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***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**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***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***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***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***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**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extLst>
                  <a:ext uri="{0D108BD9-81ED-4DB2-BD59-A6C34878D82A}">
                    <a16:rowId xmlns:a16="http://schemas.microsoft.com/office/drawing/2014/main" val="3590241347"/>
                  </a:ext>
                </a:extLst>
              </a:tr>
              <a:tr h="58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Готовность к применению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***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(1-комп. готов)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(2-комп. Предв. смешивание)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(предварительное смешивание)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***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(готов)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extLst>
                  <a:ext uri="{0D108BD9-81ED-4DB2-BD59-A6C34878D82A}">
                    <a16:rowId xmlns:a16="http://schemas.microsoft.com/office/drawing/2014/main" val="3581372356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Усадка при отверждении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отсутствует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0 - 20%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0 - 15%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extLst>
                  <a:ext uri="{0D108BD9-81ED-4DB2-BD59-A6C34878D82A}">
                    <a16:rowId xmlns:a16="http://schemas.microsoft.com/office/drawing/2014/main" val="4207849202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Эластичность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 500 %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extLst>
                  <a:ext uri="{0D108BD9-81ED-4DB2-BD59-A6C34878D82A}">
                    <a16:rowId xmlns:a16="http://schemas.microsoft.com/office/drawing/2014/main" val="1065719928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Температура нанесения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 -25</a:t>
                      </a:r>
                      <a:r>
                        <a:rPr lang="ru-RU" sz="900" baseline="30000">
                          <a:effectLst/>
                        </a:rPr>
                        <a:t> o</a:t>
                      </a:r>
                      <a:r>
                        <a:rPr lang="ru-RU" sz="900">
                          <a:effectLst/>
                        </a:rPr>
                        <a:t>C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 -10</a:t>
                      </a:r>
                      <a:r>
                        <a:rPr lang="ru-RU" sz="900" baseline="30000">
                          <a:effectLst/>
                        </a:rPr>
                        <a:t> o</a:t>
                      </a:r>
                      <a:r>
                        <a:rPr lang="ru-RU" sz="900">
                          <a:effectLst/>
                        </a:rPr>
                        <a:t>C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/>
                </a:tc>
                <a:extLst>
                  <a:ext uri="{0D108BD9-81ED-4DB2-BD59-A6C34878D82A}">
                    <a16:rowId xmlns:a16="http://schemas.microsoft.com/office/drawing/2014/main" val="3568821000"/>
                  </a:ext>
                </a:extLst>
              </a:tr>
              <a:tr h="410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Температурный диапазон эксплуатации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-60 ... +120</a:t>
                      </a:r>
                      <a:r>
                        <a:rPr lang="ru-RU" sz="900" baseline="30000">
                          <a:effectLst/>
                        </a:rPr>
                        <a:t>o</a:t>
                      </a:r>
                      <a:r>
                        <a:rPr lang="ru-RU" sz="900">
                          <a:effectLst/>
                        </a:rPr>
                        <a:t>C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-60 ... +70</a:t>
                      </a:r>
                      <a:r>
                        <a:rPr lang="ru-RU" sz="900" baseline="30000">
                          <a:effectLst/>
                        </a:rPr>
                        <a:t>o</a:t>
                      </a:r>
                      <a:r>
                        <a:rPr lang="ru-RU" sz="900">
                          <a:effectLst/>
                        </a:rPr>
                        <a:t>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-60 ... +200</a:t>
                      </a:r>
                      <a:r>
                        <a:rPr lang="ru-RU" sz="900" baseline="30000">
                          <a:effectLst/>
                        </a:rPr>
                        <a:t>o</a:t>
                      </a:r>
                      <a:r>
                        <a:rPr lang="ru-RU" sz="900">
                          <a:effectLst/>
                        </a:rPr>
                        <a:t>C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/>
                </a:tc>
                <a:extLst>
                  <a:ext uri="{0D108BD9-81ED-4DB2-BD59-A6C34878D82A}">
                    <a16:rowId xmlns:a16="http://schemas.microsoft.com/office/drawing/2014/main" val="2941710579"/>
                  </a:ext>
                </a:extLst>
              </a:tr>
              <a:tr h="410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Коэффициент экономичности расхода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(объем 1 кг герметика в литрах)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0,59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extLst>
                  <a:ext uri="{0D108BD9-81ED-4DB2-BD59-A6C34878D82A}">
                    <a16:rowId xmlns:a16="http://schemas.microsoft.com/office/drawing/2014/main" val="2719996751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Плотность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1,2 кг/л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1,6 - 1,8 кг/л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1,0 - 1,2 кг/л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extLst>
                  <a:ext uri="{0D108BD9-81ED-4DB2-BD59-A6C34878D82A}">
                    <a16:rowId xmlns:a16="http://schemas.microsoft.com/office/drawing/2014/main" val="3331860084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Долговечность эксплуатации в помещении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25 - 40 лет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10 -20 лет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10 - 20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extLst>
                  <a:ext uri="{0D108BD9-81ED-4DB2-BD59-A6C34878D82A}">
                    <a16:rowId xmlns:a16="http://schemas.microsoft.com/office/drawing/2014/main" val="1122838366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Долговечность эксплуатации в наружных конструкциях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10 - 15 лет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4 - 6 лет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1 -  3 года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6" marR="21556" marT="21556" marB="21556" anchor="ctr"/>
                </a:tc>
                <a:extLst>
                  <a:ext uri="{0D108BD9-81ED-4DB2-BD59-A6C34878D82A}">
                    <a16:rowId xmlns:a16="http://schemas.microsoft.com/office/drawing/2014/main" val="1495766340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28403" y="301752"/>
            <a:ext cx="77351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Технологические свойства различных видов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герметиков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0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0347" y="422031"/>
            <a:ext cx="798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Полиуретановые</a:t>
            </a:r>
            <a:r>
              <a:rPr lang="ru-RU" u="sng" dirty="0"/>
              <a:t> </a:t>
            </a:r>
            <a:r>
              <a:rPr lang="ru-RU" b="1" u="sng" dirty="0"/>
              <a:t>двухкомпонентные</a:t>
            </a:r>
            <a:r>
              <a:rPr lang="ru-RU" u="sng" dirty="0"/>
              <a:t> наиболее прочные, эластичные и долговечные из всех видов герметизирующих материалов.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614" y="1310054"/>
            <a:ext cx="11060723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	* Нулевое оползание (кто не видел “сосулек” на швах из </a:t>
            </a:r>
            <a:r>
              <a:rPr lang="ru-RU" dirty="0" err="1"/>
              <a:t>тиоколовых</a:t>
            </a:r>
            <a:r>
              <a:rPr lang="ru-RU" dirty="0"/>
              <a:t>     </a:t>
            </a:r>
            <a:r>
              <a:rPr lang="ru-RU" dirty="0" err="1"/>
              <a:t>герметиков</a:t>
            </a:r>
            <a:r>
              <a:rPr lang="ru-RU" dirty="0"/>
              <a:t>?). Особенно актуально при высоких требованиях к качеству и эстетике. 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	* Швы со временем не чернеют. Герметик швах не изменяет цвет. 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	* Нулевая усадка. Полиуретановые герметики не содержит растворителя. 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	* Отличная адгезия к бетону, камню, стеклу, металлу и другим материалам. 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	* Прекрасные механические свойства при температурах от - 60°С до +80°С. </a:t>
            </a:r>
          </a:p>
          <a:p>
            <a:pPr>
              <a:lnSpc>
                <a:spcPct val="150000"/>
              </a:lnSpc>
            </a:pPr>
            <a:r>
              <a:rPr lang="ru-RU" dirty="0"/>
              <a:t>	* Расход материала. Плотность полиуретана 1,2-1,4 кг/л, а </a:t>
            </a:r>
            <a:r>
              <a:rPr lang="ru-RU" dirty="0" err="1"/>
              <a:t>тиоколовых</a:t>
            </a:r>
            <a:r>
              <a:rPr lang="ru-RU" dirty="0"/>
              <a:t> смесей 1,6-1,8 кг/л, т.е. весовой расход, например, АМ-05 в расчете на 1 погонный метр шва, будет как минимум на 25% больше, чем полиуретанового герметика. </a:t>
            </a:r>
          </a:p>
        </p:txBody>
      </p:sp>
    </p:spTree>
    <p:extLst>
      <p:ext uri="{BB962C8B-B14F-4D97-AF65-F5344CB8AC3E}">
        <p14:creationId xmlns:p14="http://schemas.microsoft.com/office/powerpoint/2010/main" val="254271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977" y="150626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985" marR="39370" indent="443230" algn="just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эффективного решения для герметизации швов рекомендовано использовать </a:t>
            </a:r>
            <a:r>
              <a:rPr lang="ru-RU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</a:t>
            </a:r>
            <a:r>
              <a:rPr lang="ru-RU" b="1" u="sng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Унигекс</a:t>
            </a:r>
            <a:r>
              <a:rPr lang="ru-RU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®-1»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двухкомпонентный полиуретановый состав для герметизации вертикальных стыков и </a:t>
            </a:r>
            <a:r>
              <a:rPr lang="ru-RU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</a:t>
            </a:r>
            <a:r>
              <a:rPr lang="ru-RU" b="1" u="sng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Унигекс</a:t>
            </a:r>
            <a:r>
              <a:rPr lang="ru-RU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®-2»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горизонтальных швов.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marR="39370" indent="443230" algn="just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Длительная практика применения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герметиков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Унигекс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подтверждает заявленные свойства. </a:t>
            </a:r>
          </a:p>
          <a:p>
            <a:pPr marL="6985" marR="39370" indent="443230" algn="just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уверенно заявляем, что применение этих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герметиков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обеспечит надежную гидроизоляцию и герметизацию и позволит увеличить срок службы конструкций.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30" y="3837062"/>
            <a:ext cx="3450824" cy="3236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4" y="246182"/>
            <a:ext cx="3253613" cy="3051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2337" y="509954"/>
            <a:ext cx="619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МОДИФИКАЦИИ </a:t>
            </a:r>
            <a:r>
              <a:rPr lang="ru-RU" sz="3600" b="1" dirty="0" err="1"/>
              <a:t>УНИГЕКСа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150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246" y="1125416"/>
            <a:ext cx="557432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     Применение </a:t>
            </a:r>
            <a:r>
              <a:rPr lang="ru-RU" b="1" dirty="0"/>
              <a:t>для герметизации </a:t>
            </a:r>
            <a:r>
              <a:rPr lang="ru-RU" dirty="0"/>
              <a:t>стыков и </a:t>
            </a:r>
            <a:r>
              <a:rPr lang="ru-RU" b="1" dirty="0"/>
              <a:t>ремонта</a:t>
            </a:r>
            <a:r>
              <a:rPr lang="ru-RU" dirty="0"/>
              <a:t> существующих швов между конструкциями </a:t>
            </a:r>
            <a:r>
              <a:rPr lang="ru-RU" b="1" dirty="0"/>
              <a:t>состава «</a:t>
            </a:r>
            <a:r>
              <a:rPr lang="ru-RU" b="1" dirty="0" err="1"/>
              <a:t>Унигекс</a:t>
            </a:r>
            <a:r>
              <a:rPr lang="ru-RU" b="1" baseline="30000" dirty="0"/>
              <a:t>®</a:t>
            </a:r>
            <a:r>
              <a:rPr lang="ru-RU" b="1" dirty="0"/>
              <a:t>» </a:t>
            </a:r>
            <a:r>
              <a:rPr lang="ru-RU" dirty="0"/>
              <a:t>позволяет:</a:t>
            </a:r>
          </a:p>
          <a:p>
            <a:pPr>
              <a:lnSpc>
                <a:spcPct val="150000"/>
              </a:lnSpc>
            </a:pPr>
            <a:r>
              <a:rPr lang="ru-RU" dirty="0"/>
              <a:t>- производить работы по герметизации практически круглый год (от-25⁰С), без дополнительных подготовительных работ, в том числе, по увлажненным поверхностям стыков и швам с остатками старого герметика;</a:t>
            </a:r>
          </a:p>
          <a:p>
            <a:pPr>
              <a:lnSpc>
                <a:spcPct val="150000"/>
              </a:lnSpc>
            </a:pPr>
            <a:r>
              <a:rPr lang="ru-RU" dirty="0"/>
              <a:t>- осуществлять ремонт герметизации без полного удаления старого герметика;</a:t>
            </a:r>
          </a:p>
          <a:p>
            <a:pPr>
              <a:lnSpc>
                <a:spcPct val="150000"/>
              </a:lnSpc>
            </a:pPr>
            <a:r>
              <a:rPr lang="ru-RU" dirty="0"/>
              <a:t>- увеличить, до 10-15 лет, межремонтный ресурс герметизации.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68415" y="518746"/>
            <a:ext cx="730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Преимущества </a:t>
            </a:r>
            <a:r>
              <a:rPr lang="ru-RU" sz="2800" b="1" dirty="0"/>
              <a:t>состава «</a:t>
            </a:r>
            <a:r>
              <a:rPr lang="ru-RU" sz="2800" b="1" dirty="0" err="1"/>
              <a:t>Унигекс</a:t>
            </a:r>
            <a:r>
              <a:rPr lang="ru-RU" sz="2800" b="1" baseline="30000" dirty="0"/>
              <a:t>®</a:t>
            </a:r>
            <a:r>
              <a:rPr lang="ru-RU" sz="2800" b="1" dirty="0"/>
              <a:t>»</a:t>
            </a:r>
            <a:r>
              <a:rPr lang="ru-RU" sz="28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030" y="2602522"/>
            <a:ext cx="5673969" cy="42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939" y="624253"/>
            <a:ext cx="885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Основные свойства состава «</a:t>
            </a:r>
            <a:r>
              <a:rPr lang="ru-RU" sz="3200" b="1" dirty="0" err="1"/>
              <a:t>Унигекс</a:t>
            </a:r>
            <a:r>
              <a:rPr lang="ru-RU" sz="3200" b="1" baseline="30000" dirty="0"/>
              <a:t>®</a:t>
            </a:r>
            <a:r>
              <a:rPr lang="ru-RU" sz="3200" b="1" dirty="0"/>
              <a:t>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73723" y="1846385"/>
            <a:ext cx="10533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Свойства состава «</a:t>
            </a:r>
            <a:r>
              <a:rPr lang="ru-RU" dirty="0" err="1"/>
              <a:t>Унигекс</a:t>
            </a:r>
            <a:r>
              <a:rPr lang="ru-RU" baseline="30000" dirty="0"/>
              <a:t>®</a:t>
            </a:r>
            <a:r>
              <a:rPr lang="ru-RU" dirty="0"/>
              <a:t>» обеспечивают шву высокую эксплуатационную надежность:</a:t>
            </a:r>
            <a:br>
              <a:rPr lang="ru-RU" dirty="0"/>
            </a:br>
            <a:r>
              <a:rPr lang="ru-RU" dirty="0"/>
              <a:t>– за счет эластичности (упругость и гибкость, позволяющая материалу, после снятия нагрузок, быстро восстанавливать свои первоначальные размеры) выдерживает без нарушения целостности герметизации значительные деформации (предельная деформация швов до 300%);</a:t>
            </a:r>
          </a:p>
          <a:p>
            <a:r>
              <a:rPr lang="ru-RU" dirty="0"/>
              <a:t>– за счет высокой прочности сцепления с влажным основанием (соизмеримой с прочностью самого материала) не отслаивается от стенки стыка;</a:t>
            </a:r>
          </a:p>
          <a:p>
            <a:r>
              <a:rPr lang="ru-RU" dirty="0"/>
              <a:t>– за счет высокой теплостойкости (не менее +80⁰С) сохраняет эксплуатационную надежность при длительной инсоляции (нагреве солнечной радиацией);</a:t>
            </a:r>
          </a:p>
          <a:p>
            <a:r>
              <a:rPr lang="ru-RU" dirty="0"/>
              <a:t>– за счет морозостойкости не </a:t>
            </a:r>
            <a:r>
              <a:rPr lang="ru-RU" dirty="0" err="1"/>
              <a:t>охрупчивается</a:t>
            </a:r>
            <a:r>
              <a:rPr lang="ru-RU" dirty="0"/>
              <a:t> при низких отрицательных температурах </a:t>
            </a:r>
            <a:br>
              <a:rPr lang="ru-RU" dirty="0"/>
            </a:br>
            <a:r>
              <a:rPr lang="ru-RU" dirty="0"/>
              <a:t>(до - 60⁰С).</a:t>
            </a:r>
          </a:p>
          <a:p>
            <a:r>
              <a:rPr lang="ru-RU" dirty="0"/>
              <a:t>    </a:t>
            </a:r>
            <a:r>
              <a:rPr lang="ru-RU" b="1" dirty="0"/>
              <a:t>В декоративных целях состав может быть окрашен</a:t>
            </a:r>
            <a:r>
              <a:rPr lang="ru-RU" dirty="0"/>
              <a:t> в любой цвет на производстве или после устройства герметизации </a:t>
            </a:r>
            <a:r>
              <a:rPr lang="ru-RU" b="1" dirty="0"/>
              <a:t>поверхность</a:t>
            </a:r>
            <a:r>
              <a:rPr lang="ru-RU" dirty="0"/>
              <a:t> шва </a:t>
            </a:r>
            <a:r>
              <a:rPr lang="ru-RU" b="1" dirty="0"/>
              <a:t>может быть окрашена</a:t>
            </a:r>
            <a:r>
              <a:rPr lang="ru-RU" dirty="0"/>
              <a:t> масляной или нитрокраской. Покрасочный слой, при этом, прочно сцепляется с поверхностью герметика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947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569</Words>
  <Application>Microsoft Office PowerPoint</Application>
  <PresentationFormat>Широкоэкранный</PresentationFormat>
  <Paragraphs>116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ПРОМЫШЛЕННЫЙ ГЕРМЕТИК  УНИГЕКС®</vt:lpstr>
      <vt:lpstr>УНИГЕКС®</vt:lpstr>
      <vt:lpstr>Сравнение высыхающей однокомпонентной и двухкомпонентной полимеризующейся мастики</vt:lpstr>
      <vt:lpstr>Сравнение высыхающей однокомпонентной и двухкомпонентной полимеризующейся мастики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всем вопросам связанными с приобретением материала, получением консультаций и технической документации обращайтесь в офис компании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ПРОМЫШЛЕННЫЙ ГЕРМЕТИК  УНИГЕКС®</dc:title>
  <dc:creator>Елена Платонова</dc:creator>
  <cp:lastModifiedBy>Elena</cp:lastModifiedBy>
  <cp:revision>11</cp:revision>
  <dcterms:created xsi:type="dcterms:W3CDTF">2019-10-15T14:14:25Z</dcterms:created>
  <dcterms:modified xsi:type="dcterms:W3CDTF">2024-02-01T10:58:30Z</dcterms:modified>
</cp:coreProperties>
</file>